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8" r:id="rId3"/>
    <p:sldId id="261" r:id="rId4"/>
    <p:sldId id="310" r:id="rId5"/>
    <p:sldId id="340" r:id="rId6"/>
    <p:sldId id="307" r:id="rId7"/>
    <p:sldId id="312" r:id="rId8"/>
    <p:sldId id="308" r:id="rId9"/>
    <p:sldId id="331" r:id="rId10"/>
    <p:sldId id="332" r:id="rId11"/>
    <p:sldId id="316" r:id="rId12"/>
    <p:sldId id="342" r:id="rId13"/>
    <p:sldId id="330" r:id="rId14"/>
    <p:sldId id="344" r:id="rId15"/>
    <p:sldId id="345" r:id="rId16"/>
    <p:sldId id="322" r:id="rId17"/>
    <p:sldId id="323" r:id="rId18"/>
    <p:sldId id="324" r:id="rId19"/>
    <p:sldId id="326" r:id="rId20"/>
    <p:sldId id="320" r:id="rId21"/>
    <p:sldId id="321" r:id="rId22"/>
    <p:sldId id="346" r:id="rId23"/>
    <p:sldId id="327" r:id="rId24"/>
    <p:sldId id="343" r:id="rId25"/>
    <p:sldId id="325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ExtraBold" panose="00000900000000000000" pitchFamily="2" charset="0"/>
      <p:bold r:id="rId33"/>
      <p:boldItalic r:id="rId34"/>
    </p:embeddedFont>
    <p:embeddedFont>
      <p:font typeface="Montserrat ExtraLight" panose="000003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B3A1D-7153-4312-B877-0533CB9FFFAE}" v="792" dt="2022-05-20T02:26:01.428"/>
    <p1510:client id="{C4A4B70E-3326-5F95-D893-351B07E04A3A}" v="734" dt="2022-05-20T02:27:24.501"/>
    <p1510:client id="{C6651001-AD29-4DC4-E285-585E9EB594FF}" v="1725" dt="2022-05-20T02:27:20.118"/>
    <p1510:client id="{C679A8EE-C34D-325E-8830-B8C29C530721}" v="205" dt="2022-05-20T02:14:26.594"/>
  </p1510:revLst>
</p1510:revInfo>
</file>

<file path=ppt/tableStyles.xml><?xml version="1.0" encoding="utf-8"?>
<a:tblStyleLst xmlns:a="http://schemas.openxmlformats.org/drawingml/2006/main" def="{1DE6DF27-86AE-4238-896A-89E7BF83F4F0}">
  <a:tblStyle styleId="{1DE6DF27-86AE-4238-896A-89E7BF83F4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679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388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132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857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450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87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891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000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835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884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664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861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190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020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242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847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420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798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0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599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120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59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  <p:sldLayoutId id="2147483658" r:id="rId5"/>
    <p:sldLayoutId id="2147483660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275793"/>
            <a:ext cx="4792200" cy="125510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Sensorização &amp; Ambientes</a:t>
            </a:r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6371383" y="4002757"/>
            <a:ext cx="2698658" cy="1115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pt-PT"/>
              <a:t>Ana Filipa Pereira PG46978​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Carolina Santejo PG47102​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Luís Pinto PG47428​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Raquel Costa PG47600</a:t>
            </a:r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335181" y="2689413"/>
            <a:ext cx="4473638" cy="1154825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Impacto da utilização do telemóvel na</a:t>
            </a:r>
            <a:br>
              <a:rPr lang="pt-PT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pt-PT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qualidade de sono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75EA3673-8164-53DA-DAF5-4E3A33A2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8" y="226479"/>
            <a:ext cx="1187067" cy="10618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1614" y="410597"/>
            <a:ext cx="474635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MONITORIZAÇÃO DA ATIVIDADE NO TELEMÓVEL</a:t>
            </a:r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774446" y="2639492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AMBIENTE</a:t>
            </a: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3478815" y="2611950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SENSORES</a:t>
            </a:r>
            <a:endParaRPr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3527017" y="3104392"/>
            <a:ext cx="2587377" cy="1660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pt-PT" sz="1200"/>
              <a:t>Sensores virtuais e físicos do telemóvel</a:t>
            </a:r>
            <a:endParaRPr lang="en-US" sz="1200"/>
          </a:p>
          <a:p>
            <a:pPr marL="0" indent="0" algn="l">
              <a:spcBef>
                <a:spcPts val="1000"/>
              </a:spcBef>
            </a:pPr>
            <a:r>
              <a:rPr lang="pt-PT" sz="1200"/>
              <a:t>Sensor de luminosidade</a:t>
            </a:r>
            <a:endParaRPr lang="en-US" sz="1200"/>
          </a:p>
          <a:p>
            <a:pPr marL="0" indent="0" algn="l">
              <a:spcBef>
                <a:spcPts val="1000"/>
              </a:spcBef>
            </a:pPr>
            <a:r>
              <a:rPr lang="pt-PT" sz="1200"/>
              <a:t>Sensor de luz ambiente</a:t>
            </a:r>
            <a:endParaRPr lang="en-US" sz="1200"/>
          </a:p>
          <a:p>
            <a:pPr marL="0" indent="0" algn="l">
              <a:spcBef>
                <a:spcPts val="1000"/>
              </a:spcBef>
            </a:pPr>
            <a:r>
              <a:rPr lang="pt-PT" sz="1200"/>
              <a:t>Sensor que deteta ecrã ligado/desligado</a:t>
            </a:r>
            <a:endParaRPr sz="120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6024817" y="2611950"/>
            <a:ext cx="226375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COLECIONADOR</a:t>
            </a:r>
            <a:endParaRPr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6086790" y="3104392"/>
            <a:ext cx="191948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pt-PT" sz="1200"/>
              <a:t>Aplicação </a:t>
            </a:r>
            <a:r>
              <a:rPr lang="pt-PT" sz="1200" i="1"/>
              <a:t>X-</a:t>
            </a:r>
            <a:r>
              <a:rPr lang="pt-PT" sz="1200" i="1" err="1"/>
              <a:t>Leap</a:t>
            </a:r>
            <a:endParaRPr lang="pt-PT" sz="1200"/>
          </a:p>
          <a:p>
            <a:pPr marL="0" indent="0" algn="l">
              <a:spcBef>
                <a:spcPts val="1000"/>
              </a:spcBef>
            </a:pPr>
            <a:r>
              <a:rPr lang="pt-PT" sz="1200"/>
              <a:t>Base de dados </a:t>
            </a:r>
            <a:r>
              <a:rPr lang="pt-PT" sz="1200" i="1" err="1"/>
              <a:t>Cloud</a:t>
            </a:r>
            <a:r>
              <a:rPr lang="pt-PT" sz="1200" i="1"/>
              <a:t> </a:t>
            </a:r>
            <a:r>
              <a:rPr lang="pt-PT" sz="1200" i="1" err="1"/>
              <a:t>Firestore</a:t>
            </a:r>
            <a:r>
              <a:rPr lang="pt-PT" sz="1200"/>
              <a:t> da </a:t>
            </a:r>
            <a:r>
              <a:rPr lang="pt-PT" sz="1200" err="1"/>
              <a:t>platafoma</a:t>
            </a:r>
            <a:r>
              <a:rPr lang="pt-PT" sz="1200" i="1" err="1"/>
              <a:t>Firebase</a:t>
            </a:r>
            <a:endParaRPr lang="pt-PT" sz="120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024" name="Google Shape;2024;p58"/>
          <p:cNvGrpSpPr/>
          <p:nvPr/>
        </p:nvGrpSpPr>
        <p:grpSpPr>
          <a:xfrm>
            <a:off x="4108897" y="1811550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994;p57">
            <a:extLst>
              <a:ext uri="{FF2B5EF4-FFF2-40B4-BE49-F238E27FC236}">
                <a16:creationId xmlns:a16="http://schemas.microsoft.com/office/drawing/2014/main" id="{ED455C0A-C8CB-4C8C-F0B6-F9C818CF197A}"/>
              </a:ext>
            </a:extLst>
          </p:cNvPr>
          <p:cNvSpPr txBox="1">
            <a:spLocks/>
          </p:cNvSpPr>
          <p:nvPr/>
        </p:nvSpPr>
        <p:spPr>
          <a:xfrm>
            <a:off x="456089" y="3166107"/>
            <a:ext cx="2481993" cy="150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/>
            <a:r>
              <a:rPr lang="pt-PT" sz="1200"/>
              <a:t>Recolha entre as 20 horas e o momento em que a pessoa acorda </a:t>
            </a:r>
          </a:p>
          <a:p>
            <a:pPr marL="139700" indent="0" algn="l">
              <a:spcBef>
                <a:spcPts val="1000"/>
              </a:spcBef>
            </a:pPr>
            <a:r>
              <a:rPr lang="pt-PT" sz="1200"/>
              <a:t>Qualquer meio onde o utilizador esteja com o seu telemóvel</a:t>
            </a:r>
          </a:p>
        </p:txBody>
      </p:sp>
      <p:grpSp>
        <p:nvGrpSpPr>
          <p:cNvPr id="43" name="Google Shape;14095;p85">
            <a:extLst>
              <a:ext uri="{FF2B5EF4-FFF2-40B4-BE49-F238E27FC236}">
                <a16:creationId xmlns:a16="http://schemas.microsoft.com/office/drawing/2014/main" id="{05FC8378-7C6B-A455-FD1C-A3BB9F3A801D}"/>
              </a:ext>
            </a:extLst>
          </p:cNvPr>
          <p:cNvGrpSpPr/>
          <p:nvPr/>
        </p:nvGrpSpPr>
        <p:grpSpPr>
          <a:xfrm>
            <a:off x="6877688" y="1911679"/>
            <a:ext cx="337684" cy="314194"/>
            <a:chOff x="6099375" y="2456075"/>
            <a:chExt cx="337684" cy="314194"/>
          </a:xfrm>
          <a:solidFill>
            <a:schemeClr val="tx1"/>
          </a:solidFill>
        </p:grpSpPr>
        <p:sp>
          <p:nvSpPr>
            <p:cNvPr id="44" name="Google Shape;14096;p85">
              <a:extLst>
                <a:ext uri="{FF2B5EF4-FFF2-40B4-BE49-F238E27FC236}">
                  <a16:creationId xmlns:a16="http://schemas.microsoft.com/office/drawing/2014/main" id="{B13106C8-1843-015F-DE63-2C888626CDA0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Google Shape;14097;p85">
              <a:extLst>
                <a:ext uri="{FF2B5EF4-FFF2-40B4-BE49-F238E27FC236}">
                  <a16:creationId xmlns:a16="http://schemas.microsoft.com/office/drawing/2014/main" id="{2EF52D3A-E719-4FF5-1CAC-66F2D80A2608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5E8ABFF-156C-3D0F-72D9-395AA06D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43" y="1505282"/>
            <a:ext cx="1077548" cy="10775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7A0519-3B3A-3B49-4523-F85FED325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554" y="1516354"/>
            <a:ext cx="866300" cy="10151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BE0BA0-D2AD-F163-3416-C2005427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6" y="1507336"/>
            <a:ext cx="1010939" cy="112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346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90212" y="3150208"/>
            <a:ext cx="3867421" cy="1218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TRATAMENTO DOS DADOS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92381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3081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PROCESSAMENTO DOS DADOS</a:t>
            </a:r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31529" y="2783559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4717905" y="1966093"/>
            <a:ext cx="1527300" cy="60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/>
              <a:t>Criação de ficheiros CSV</a:t>
            </a:r>
            <a:endParaRPr lang="pt-PT"/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81334" y="3031556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1400" err="1">
                <a:solidFill>
                  <a:schemeClr val="lt1"/>
                </a:solidFill>
              </a:rPr>
              <a:t>Tratamento</a:t>
            </a:r>
            <a:r>
              <a:rPr lang="en" sz="1400">
                <a:solidFill>
                  <a:schemeClr val="lt1"/>
                </a:solidFill>
              </a:rPr>
              <a:t> de dados de ambos</a:t>
            </a: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2741753" y="1925549"/>
            <a:ext cx="1782065" cy="754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 err="1"/>
              <a:t>Organização</a:t>
            </a:r>
            <a:r>
              <a:rPr lang="en" sz="1400"/>
              <a:t> dos dados </a:t>
            </a:r>
            <a:r>
              <a:rPr lang="en" sz="1400" err="1"/>
              <a:t>por</a:t>
            </a:r>
            <a:r>
              <a:rPr lang="en" sz="1400"/>
              <a:t> </a:t>
            </a:r>
            <a:r>
              <a:rPr lang="en" sz="1400" err="1"/>
              <a:t>dia</a:t>
            </a: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635281" y="3072869"/>
            <a:ext cx="1706323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en" sz="1400" err="1">
                <a:solidFill>
                  <a:schemeClr val="lt1"/>
                </a:solidFill>
              </a:rPr>
              <a:t>Armazenamento</a:t>
            </a:r>
            <a:r>
              <a:rPr lang="en" sz="1400">
                <a:solidFill>
                  <a:schemeClr val="lt1"/>
                </a:solidFill>
              </a:rPr>
              <a:t> dos dados </a:t>
            </a:r>
            <a:r>
              <a:rPr lang="en" sz="1400" err="1">
                <a:solidFill>
                  <a:schemeClr val="lt1"/>
                </a:solidFill>
              </a:rPr>
              <a:t>tratados</a:t>
            </a:r>
            <a:r>
              <a:rPr lang="en" sz="1400">
                <a:solidFill>
                  <a:schemeClr val="lt1"/>
                </a:solidFill>
              </a:rPr>
              <a:t> </a:t>
            </a:r>
            <a:r>
              <a:rPr lang="en" sz="1400" err="1">
                <a:solidFill>
                  <a:schemeClr val="lt1"/>
                </a:solidFill>
              </a:rPr>
              <a:t>em</a:t>
            </a:r>
            <a:r>
              <a:rPr lang="en" sz="1400">
                <a:solidFill>
                  <a:schemeClr val="lt1"/>
                </a:solidFill>
              </a:rPr>
              <a:t> CSV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04048" y="3029086"/>
            <a:ext cx="1658125" cy="732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1400" err="1">
                <a:solidFill>
                  <a:schemeClr val="lt1"/>
                </a:solidFill>
              </a:rPr>
              <a:t>Conversão</a:t>
            </a:r>
            <a:r>
              <a:rPr lang="en" sz="1400">
                <a:solidFill>
                  <a:schemeClr val="lt1"/>
                </a:solidFill>
              </a:rPr>
              <a:t> dos </a:t>
            </a:r>
            <a:r>
              <a:rPr lang="en" sz="1400" err="1">
                <a:solidFill>
                  <a:schemeClr val="lt1"/>
                </a:solidFill>
              </a:rPr>
              <a:t>intervalos</a:t>
            </a:r>
            <a:r>
              <a:rPr lang="en" sz="1400">
                <a:solidFill>
                  <a:schemeClr val="lt1"/>
                </a:solidFill>
              </a:rPr>
              <a:t> de tempo para </a:t>
            </a:r>
            <a:r>
              <a:rPr lang="en" sz="1400" err="1">
                <a:solidFill>
                  <a:schemeClr val="lt1"/>
                </a:solidFill>
              </a:rPr>
              <a:t>dia</a:t>
            </a: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972491" y="1833080"/>
            <a:ext cx="1685667" cy="775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/>
              <a:t>Dados do Firebase e </a:t>
            </a:r>
            <a:r>
              <a:rPr lang="en" sz="1400" err="1"/>
              <a:t>GoogleFit</a:t>
            </a: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611110" y="307225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1400" err="1">
                <a:solidFill>
                  <a:schemeClr val="lt1"/>
                </a:solidFill>
              </a:rPr>
              <a:t>Junção</a:t>
            </a:r>
            <a:r>
              <a:rPr lang="en" sz="1400">
                <a:solidFill>
                  <a:schemeClr val="lt1"/>
                </a:solidFill>
              </a:rPr>
              <a:t> dos </a:t>
            </a:r>
            <a:r>
              <a:rPr lang="en" sz="1400" err="1">
                <a:solidFill>
                  <a:schemeClr val="lt1"/>
                </a:solidFill>
              </a:rPr>
              <a:t>ficheiros</a:t>
            </a:r>
            <a:r>
              <a:rPr lang="en" sz="1400">
                <a:solidFill>
                  <a:schemeClr val="lt1"/>
                </a:solidFill>
              </a:rPr>
              <a:t> CSV </a:t>
            </a:r>
            <a:r>
              <a:rPr lang="en" sz="1400" err="1">
                <a:solidFill>
                  <a:schemeClr val="lt1"/>
                </a:solidFill>
              </a:rPr>
              <a:t>obtidos</a:t>
            </a: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83565" y="1814282"/>
            <a:ext cx="1527300" cy="603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PT" sz="1400" i="1" err="1"/>
              <a:t>Merge</a:t>
            </a:r>
            <a:r>
              <a:rPr lang="pt-PT" sz="1400"/>
              <a:t> dos ficheiros de cada pessoa</a:t>
            </a:r>
            <a:endParaRPr lang="pt-PT" sz="1400" err="1"/>
          </a:p>
        </p:txBody>
      </p:sp>
      <p:sp>
        <p:nvSpPr>
          <p:cNvPr id="1965" name="Google Shape;1965;p54"/>
          <p:cNvSpPr/>
          <p:nvPr/>
        </p:nvSpPr>
        <p:spPr>
          <a:xfrm>
            <a:off x="1660479" y="267480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20904" y="267480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81329" y="267480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41754" y="2674809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7797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30248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PRINCIPAIS ATRIBUTOS DO DATASET</a:t>
            </a:r>
          </a:p>
        </p:txBody>
      </p:sp>
      <p:cxnSp>
        <p:nvCxnSpPr>
          <p:cNvPr id="2071" name="Google Shape;2071;p61"/>
          <p:cNvCxnSpPr/>
          <p:nvPr/>
        </p:nvCxnSpPr>
        <p:spPr>
          <a:xfrm flipV="1">
            <a:off x="1026200" y="414022"/>
            <a:ext cx="310039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3564862" y="15448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"Light"</a:t>
            </a:r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3564863" y="20510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Mediana da luz ambiente</a:t>
            </a:r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6054918" y="1544841"/>
            <a:ext cx="217716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"Brightness"</a:t>
            </a:r>
            <a:endParaRPr lang="pt-PT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6054917" y="20510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Mediana do </a:t>
            </a:r>
            <a:r>
              <a:rPr lang="en" err="1"/>
              <a:t>brilho</a:t>
            </a:r>
            <a:r>
              <a:rPr lang="en"/>
              <a:t> do </a:t>
            </a:r>
            <a:r>
              <a:rPr lang="en" err="1"/>
              <a:t>telemóvel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937101" y="1544841"/>
            <a:ext cx="244570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"Activity_time"</a:t>
            </a:r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1123014" y="20510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Tempo de </a:t>
            </a:r>
            <a:r>
              <a:rPr lang="en" err="1"/>
              <a:t>utilização</a:t>
            </a:r>
            <a:r>
              <a:rPr lang="en"/>
              <a:t> do </a:t>
            </a:r>
            <a:r>
              <a:rPr lang="en" err="1"/>
              <a:t>telemóvel</a:t>
            </a:r>
            <a:r>
              <a:rPr lang="en"/>
              <a:t> </a:t>
            </a:r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3564862" y="30513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</a:t>
            </a:r>
            <a:r>
              <a:rPr lang="en" err="1"/>
              <a:t>Sleep_quality</a:t>
            </a:r>
            <a:r>
              <a:rPr lang="en"/>
              <a:t>"</a:t>
            </a:r>
            <a:endParaRPr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564863" y="35575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Avaliação</a:t>
            </a:r>
            <a:r>
              <a:rPr lang="en"/>
              <a:t> da </a:t>
            </a:r>
            <a:r>
              <a:rPr lang="en" err="1"/>
              <a:t>qualidade</a:t>
            </a:r>
            <a:r>
              <a:rPr lang="en"/>
              <a:t> do </a:t>
            </a:r>
            <a:r>
              <a:rPr lang="en" err="1"/>
              <a:t>sono</a:t>
            </a:r>
            <a:r>
              <a:rPr lang="en"/>
              <a:t> </a:t>
            </a:r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6054918" y="3051335"/>
            <a:ext cx="212208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</a:t>
            </a:r>
            <a:r>
              <a:rPr lang="en" err="1"/>
              <a:t>total_minutes</a:t>
            </a:r>
            <a:r>
              <a:rPr lang="en"/>
              <a:t>"</a:t>
            </a:r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6054917" y="35575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Tempo total que o </a:t>
            </a:r>
            <a:r>
              <a:rPr lang="en" err="1"/>
              <a:t>indivíduo</a:t>
            </a:r>
            <a:r>
              <a:rPr lang="en"/>
              <a:t> </a:t>
            </a:r>
            <a:r>
              <a:rPr lang="en" err="1"/>
              <a:t>esteve</a:t>
            </a:r>
            <a:r>
              <a:rPr lang="en"/>
              <a:t> a </a:t>
            </a:r>
            <a:r>
              <a:rPr lang="en" err="1"/>
              <a:t>dormir</a:t>
            </a:r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1074812" y="30513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Tipos</a:t>
            </a:r>
            <a:r>
              <a:rPr lang="en"/>
              <a:t> de Sono</a:t>
            </a:r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1074815" y="3557559"/>
            <a:ext cx="2067000" cy="785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Tempo de: </a:t>
            </a:r>
            <a:r>
              <a:rPr lang="en" i="1"/>
              <a:t>Light Sleep</a:t>
            </a:r>
            <a:r>
              <a:rPr lang="en"/>
              <a:t>, </a:t>
            </a:r>
            <a:r>
              <a:rPr lang="en" i="1"/>
              <a:t>Deep Sleep</a:t>
            </a:r>
            <a:r>
              <a:rPr lang="en"/>
              <a:t>, </a:t>
            </a:r>
            <a:r>
              <a:rPr lang="en" i="1"/>
              <a:t>REM</a:t>
            </a:r>
            <a:r>
              <a:rPr lang="en"/>
              <a:t>, ...</a:t>
            </a:r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44815" y="2865121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6183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57907" y="2887990"/>
            <a:ext cx="3550687" cy="1218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MODELOS ML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20913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630248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MODELOS DE MACHINE LEARNING</a:t>
            </a:r>
          </a:p>
        </p:txBody>
      </p:sp>
      <p:cxnSp>
        <p:nvCxnSpPr>
          <p:cNvPr id="2071" name="Google Shape;2071;p61"/>
          <p:cNvCxnSpPr/>
          <p:nvPr/>
        </p:nvCxnSpPr>
        <p:spPr>
          <a:xfrm flipV="1">
            <a:off x="1026200" y="414022"/>
            <a:ext cx="310039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5586219" y="1957713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Decision Tree</a:t>
            </a:r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1200411" y="1957713"/>
            <a:ext cx="244570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7" name="Google Shape;2077;p61"/>
              <p:cNvSpPr txBox="1">
                <a:spLocks noGrp="1"/>
              </p:cNvSpPr>
              <p:nvPr>
                <p:ph type="subTitle" idx="6"/>
              </p:nvPr>
            </p:nvSpPr>
            <p:spPr>
              <a:xfrm>
                <a:off x="1200411" y="2546453"/>
                <a:ext cx="2067000" cy="640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dirty="0"/>
                  <a:t>Accuracy: </a:t>
                </a:r>
                <a14:m>
                  <m:oMath xmlns:m="http://schemas.openxmlformats.org/officeDocument/2006/math">
                    <m:r>
                      <a:rPr lang="e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60%</m:t>
                    </m:r>
                  </m:oMath>
                </a14:m>
                <a:endParaRPr lang="e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dirty="0"/>
              </a:p>
            </p:txBody>
          </p:sp>
        </mc:Choice>
        <mc:Fallback xmlns="">
          <p:sp>
            <p:nvSpPr>
              <p:cNvPr id="2077" name="Google Shape;2077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6"/>
              </p:nvPr>
            </p:nvSpPr>
            <p:spPr>
              <a:xfrm>
                <a:off x="1200411" y="2546453"/>
                <a:ext cx="2067000" cy="640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4" name="Google Shape;2084;p61"/>
          <p:cNvCxnSpPr>
            <a:cxnSpLocks/>
          </p:cNvCxnSpPr>
          <p:nvPr/>
        </p:nvCxnSpPr>
        <p:spPr>
          <a:xfrm>
            <a:off x="4396559" y="1687607"/>
            <a:ext cx="0" cy="190365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Google Shape;2077;p61">
                <a:extLst>
                  <a:ext uri="{FF2B5EF4-FFF2-40B4-BE49-F238E27FC236}">
                    <a16:creationId xmlns:a16="http://schemas.microsoft.com/office/drawing/2014/main" id="{83CD6059-7ED9-D16C-A636-FD7D8F6690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1578" y="2523547"/>
                <a:ext cx="2067000" cy="64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100"/>
                  <a:buFont typeface="Montserrat"/>
                  <a:buNone/>
                  <a:defRPr sz="2100" b="0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dirty="0"/>
                  <a:t>Accuracy: </a:t>
                </a:r>
                <a14:m>
                  <m:oMath xmlns:m="http://schemas.openxmlformats.org/officeDocument/2006/math">
                    <m:r>
                      <a:rPr lang="e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0%</m:t>
                    </m:r>
                  </m:oMath>
                </a14:m>
                <a:endParaRPr lang="en" dirty="0"/>
              </a:p>
            </p:txBody>
          </p:sp>
        </mc:Choice>
        <mc:Fallback xmlns="">
          <p:sp>
            <p:nvSpPr>
              <p:cNvPr id="36" name="Google Shape;2077;p61">
                <a:extLst>
                  <a:ext uri="{FF2B5EF4-FFF2-40B4-BE49-F238E27FC236}">
                    <a16:creationId xmlns:a16="http://schemas.microsoft.com/office/drawing/2014/main" id="{83CD6059-7ED9-D16C-A636-FD7D8F669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578" y="2523547"/>
                <a:ext cx="2067000" cy="64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86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157287" y="3827286"/>
            <a:ext cx="3550687" cy="585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APLICAÇÃO ANDROID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7417396" y="4120651"/>
            <a:ext cx="1414497" cy="7387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06</a:t>
            </a:r>
            <a:endParaRPr lang="pt-PT" dirty="0">
              <a:solidFill>
                <a:schemeClr val="accent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2027075" y="3273953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FC897AC5-8FD8-2809-43CF-EDE23E4D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74873"/>
            <a:ext cx="1002994" cy="150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9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8" name="Google Shape;1988;p56"/>
          <p:cNvCxnSpPr/>
          <p:nvPr/>
        </p:nvCxnSpPr>
        <p:spPr>
          <a:xfrm>
            <a:off x="3121645" y="33063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9" name="Google Shape;1988;p56">
            <a:extLst>
              <a:ext uri="{FF2B5EF4-FFF2-40B4-BE49-F238E27FC236}">
                <a16:creationId xmlns:a16="http://schemas.microsoft.com/office/drawing/2014/main" id="{1E6671E7-862B-FB59-CD52-B084E43CA164}"/>
              </a:ext>
            </a:extLst>
          </p:cNvPr>
          <p:cNvCxnSpPr>
            <a:cxnSpLocks/>
          </p:cNvCxnSpPr>
          <p:nvPr/>
        </p:nvCxnSpPr>
        <p:spPr>
          <a:xfrm>
            <a:off x="3121644" y="480436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Screen_Recording_20220520-032203_X-Leap">
            <a:hlinkClick r:id="" action="ppaction://media"/>
            <a:extLst>
              <a:ext uri="{FF2B5EF4-FFF2-40B4-BE49-F238E27FC236}">
                <a16:creationId xmlns:a16="http://schemas.microsoft.com/office/drawing/2014/main" id="{7E0E2A6F-1E97-20B2-1F09-08A4DC8538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4040" y="501345"/>
            <a:ext cx="1865375" cy="41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8" name="Google Shape;1988;p56"/>
          <p:cNvCxnSpPr/>
          <p:nvPr/>
        </p:nvCxnSpPr>
        <p:spPr>
          <a:xfrm>
            <a:off x="3282784" y="98181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9" name="Google Shape;1988;p56">
            <a:extLst>
              <a:ext uri="{FF2B5EF4-FFF2-40B4-BE49-F238E27FC236}">
                <a16:creationId xmlns:a16="http://schemas.microsoft.com/office/drawing/2014/main" id="{1E6671E7-862B-FB59-CD52-B084E43CA164}"/>
              </a:ext>
            </a:extLst>
          </p:cNvPr>
          <p:cNvCxnSpPr>
            <a:cxnSpLocks/>
          </p:cNvCxnSpPr>
          <p:nvPr/>
        </p:nvCxnSpPr>
        <p:spPr>
          <a:xfrm>
            <a:off x="3401537" y="483127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Imagem 9">
            <a:extLst>
              <a:ext uri="{FF2B5EF4-FFF2-40B4-BE49-F238E27FC236}">
                <a16:creationId xmlns:a16="http://schemas.microsoft.com/office/drawing/2014/main" id="{D7D6DE76-30C1-8A33-59AD-F40EEE0AF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1" b="9087"/>
          <a:stretch/>
        </p:blipFill>
        <p:spPr>
          <a:xfrm>
            <a:off x="4762164" y="1267618"/>
            <a:ext cx="1851660" cy="3177541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F2A6713B-3BAF-BFB1-4A4E-5E78115601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96" r="-402" b="8303"/>
          <a:stretch/>
        </p:blipFill>
        <p:spPr>
          <a:xfrm>
            <a:off x="2703566" y="1263981"/>
            <a:ext cx="1814566" cy="3171571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BF54AB4E-FD8A-E7F6-7A83-24E66B6C0A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01" r="-402" b="9928"/>
          <a:stretch/>
        </p:blipFill>
        <p:spPr>
          <a:xfrm>
            <a:off x="6822820" y="1263979"/>
            <a:ext cx="1933318" cy="3208578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8EFAC423-A671-66CD-6015-C1A33C660C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718" r="-402" b="8123"/>
          <a:stretch/>
        </p:blipFill>
        <p:spPr>
          <a:xfrm>
            <a:off x="632806" y="1263981"/>
            <a:ext cx="1814566" cy="3171552"/>
          </a:xfrm>
          <a:prstGeom prst="rect">
            <a:avLst/>
          </a:prstGeom>
        </p:spPr>
      </p:pic>
      <p:sp>
        <p:nvSpPr>
          <p:cNvPr id="22" name="Google Shape;1993;p57">
            <a:extLst>
              <a:ext uri="{FF2B5EF4-FFF2-40B4-BE49-F238E27FC236}">
                <a16:creationId xmlns:a16="http://schemas.microsoft.com/office/drawing/2014/main" id="{D9AADDE4-E2AF-20CF-56E2-9F25913EA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7709" y="274317"/>
            <a:ext cx="8171037" cy="555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tx2"/>
                </a:solidFill>
              </a:rPr>
              <a:t>VISUALIZAÇÃO DOS DADOS</a:t>
            </a:r>
          </a:p>
        </p:txBody>
      </p:sp>
    </p:spTree>
    <p:extLst>
      <p:ext uri="{BB962C8B-B14F-4D97-AF65-F5344CB8AC3E}">
        <p14:creationId xmlns:p14="http://schemas.microsoft.com/office/powerpoint/2010/main" val="4065117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42013" y="3102008"/>
            <a:ext cx="3867421" cy="1308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ANÁLISE DE RESULTADOS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35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449404" y="169979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775385" y="1830625"/>
            <a:ext cx="2067000" cy="692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RECOLHA DE DADOS</a:t>
            </a:r>
            <a:endParaRPr/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387437" y="95820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616018" y="1713570"/>
            <a:ext cx="2059172" cy="5521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ARQUITETURA 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616021" y="95820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720297" y="95132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256765" y="167858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450921" y="167858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555197" y="172678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81;p40">
            <a:extLst>
              <a:ext uri="{FF2B5EF4-FFF2-40B4-BE49-F238E27FC236}">
                <a16:creationId xmlns:a16="http://schemas.microsoft.com/office/drawing/2014/main" id="{CA4E8E98-E5AF-FB96-1F19-C587D22A30B8}"/>
              </a:ext>
            </a:extLst>
          </p:cNvPr>
          <p:cNvSpPr txBox="1">
            <a:spLocks/>
          </p:cNvSpPr>
          <p:nvPr/>
        </p:nvSpPr>
        <p:spPr>
          <a:xfrm>
            <a:off x="6814423" y="1831542"/>
            <a:ext cx="2067000" cy="692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/>
              <a:t>TRATAMENTO DE DADOS</a:t>
            </a:r>
          </a:p>
        </p:txBody>
      </p:sp>
      <p:cxnSp>
        <p:nvCxnSpPr>
          <p:cNvPr id="22" name="Google Shape;189;p40">
            <a:extLst>
              <a:ext uri="{FF2B5EF4-FFF2-40B4-BE49-F238E27FC236}">
                <a16:creationId xmlns:a16="http://schemas.microsoft.com/office/drawing/2014/main" id="{CCAE099E-A296-1455-7145-F78875D17F1E}"/>
              </a:ext>
            </a:extLst>
          </p:cNvPr>
          <p:cNvCxnSpPr>
            <a:cxnSpLocks/>
          </p:cNvCxnSpPr>
          <p:nvPr/>
        </p:nvCxnSpPr>
        <p:spPr>
          <a:xfrm>
            <a:off x="7593317" y="171300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186;p40">
            <a:extLst>
              <a:ext uri="{FF2B5EF4-FFF2-40B4-BE49-F238E27FC236}">
                <a16:creationId xmlns:a16="http://schemas.microsoft.com/office/drawing/2014/main" id="{A4571BC8-8884-316F-CF8F-3F818A28E744}"/>
              </a:ext>
            </a:extLst>
          </p:cNvPr>
          <p:cNvSpPr txBox="1">
            <a:spLocks/>
          </p:cNvSpPr>
          <p:nvPr/>
        </p:nvSpPr>
        <p:spPr>
          <a:xfrm>
            <a:off x="6718023" y="91781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10" name="Google Shape;178;p40">
            <a:extLst>
              <a:ext uri="{FF2B5EF4-FFF2-40B4-BE49-F238E27FC236}">
                <a16:creationId xmlns:a16="http://schemas.microsoft.com/office/drawing/2014/main" id="{7BFC0376-C29A-57E6-88E1-A1D78AFB201D}"/>
              </a:ext>
            </a:extLst>
          </p:cNvPr>
          <p:cNvSpPr txBox="1">
            <a:spLocks/>
          </p:cNvSpPr>
          <p:nvPr/>
        </p:nvSpPr>
        <p:spPr>
          <a:xfrm>
            <a:off x="449404" y="2806598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28" name="Google Shape;189;p40">
            <a:extLst>
              <a:ext uri="{FF2B5EF4-FFF2-40B4-BE49-F238E27FC236}">
                <a16:creationId xmlns:a16="http://schemas.microsoft.com/office/drawing/2014/main" id="{F04C9901-C908-2DD5-9BB6-BCC4190588D2}"/>
              </a:ext>
            </a:extLst>
          </p:cNvPr>
          <p:cNvCxnSpPr>
            <a:cxnSpLocks/>
          </p:cNvCxnSpPr>
          <p:nvPr/>
        </p:nvCxnSpPr>
        <p:spPr>
          <a:xfrm>
            <a:off x="1292125" y="351228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9" name="Google Shape;178;p40">
            <a:extLst>
              <a:ext uri="{FF2B5EF4-FFF2-40B4-BE49-F238E27FC236}">
                <a16:creationId xmlns:a16="http://schemas.microsoft.com/office/drawing/2014/main" id="{018316BD-1026-1198-B762-92AF5D481656}"/>
              </a:ext>
            </a:extLst>
          </p:cNvPr>
          <p:cNvSpPr txBox="1">
            <a:spLocks/>
          </p:cNvSpPr>
          <p:nvPr/>
        </p:nvSpPr>
        <p:spPr>
          <a:xfrm>
            <a:off x="2616021" y="2796935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30" name="Google Shape;181;p40">
            <a:extLst>
              <a:ext uri="{FF2B5EF4-FFF2-40B4-BE49-F238E27FC236}">
                <a16:creationId xmlns:a16="http://schemas.microsoft.com/office/drawing/2014/main" id="{1C6ADEAA-A2D6-C58D-B821-2158E5B6FD19}"/>
              </a:ext>
            </a:extLst>
          </p:cNvPr>
          <p:cNvSpPr txBox="1">
            <a:spLocks/>
          </p:cNvSpPr>
          <p:nvPr/>
        </p:nvSpPr>
        <p:spPr>
          <a:xfrm>
            <a:off x="2674141" y="3952406"/>
            <a:ext cx="2053229" cy="46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>
                <a:cs typeface="Calibri Light"/>
              </a:rPr>
              <a:t>APLICAÇÃO</a:t>
            </a:r>
          </a:p>
          <a:p>
            <a:r>
              <a:rPr lang="pt-PT" dirty="0">
                <a:cs typeface="Calibri Light"/>
              </a:rPr>
              <a:t>ANDROID</a:t>
            </a:r>
          </a:p>
        </p:txBody>
      </p:sp>
      <p:cxnSp>
        <p:nvCxnSpPr>
          <p:cNvPr id="31" name="Google Shape;189;p40">
            <a:extLst>
              <a:ext uri="{FF2B5EF4-FFF2-40B4-BE49-F238E27FC236}">
                <a16:creationId xmlns:a16="http://schemas.microsoft.com/office/drawing/2014/main" id="{94BDCEE3-AE05-4E28-0B97-E122DFDE46EC}"/>
              </a:ext>
            </a:extLst>
          </p:cNvPr>
          <p:cNvCxnSpPr>
            <a:cxnSpLocks/>
          </p:cNvCxnSpPr>
          <p:nvPr/>
        </p:nvCxnSpPr>
        <p:spPr>
          <a:xfrm>
            <a:off x="3444970" y="350262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2" name="Google Shape;178;p40">
            <a:extLst>
              <a:ext uri="{FF2B5EF4-FFF2-40B4-BE49-F238E27FC236}">
                <a16:creationId xmlns:a16="http://schemas.microsoft.com/office/drawing/2014/main" id="{21E20710-B685-F455-821E-71B4CE3DAC2B}"/>
              </a:ext>
            </a:extLst>
          </p:cNvPr>
          <p:cNvSpPr txBox="1">
            <a:spLocks/>
          </p:cNvSpPr>
          <p:nvPr/>
        </p:nvSpPr>
        <p:spPr>
          <a:xfrm>
            <a:off x="6801702" y="2796935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3" name="Google Shape;181;p40">
            <a:extLst>
              <a:ext uri="{FF2B5EF4-FFF2-40B4-BE49-F238E27FC236}">
                <a16:creationId xmlns:a16="http://schemas.microsoft.com/office/drawing/2014/main" id="{C9A8FBE2-6841-4B26-7BD9-7E606DCCAB46}"/>
              </a:ext>
            </a:extLst>
          </p:cNvPr>
          <p:cNvSpPr txBox="1">
            <a:spLocks/>
          </p:cNvSpPr>
          <p:nvPr/>
        </p:nvSpPr>
        <p:spPr>
          <a:xfrm>
            <a:off x="4775385" y="3815180"/>
            <a:ext cx="2053229" cy="63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>
                <a:cs typeface="Calibri Light"/>
              </a:rPr>
              <a:t>ANÁLISE </a:t>
            </a:r>
            <a:endParaRPr lang="pt-PT" dirty="0"/>
          </a:p>
          <a:p>
            <a:r>
              <a:rPr lang="pt-PT" dirty="0">
                <a:cs typeface="Calibri Light"/>
              </a:rPr>
              <a:t> RESULTADOS</a:t>
            </a:r>
            <a:endParaRPr lang="pt-PT" dirty="0"/>
          </a:p>
        </p:txBody>
      </p:sp>
      <p:cxnSp>
        <p:nvCxnSpPr>
          <p:cNvPr id="34" name="Google Shape;189;p40">
            <a:extLst>
              <a:ext uri="{FF2B5EF4-FFF2-40B4-BE49-F238E27FC236}">
                <a16:creationId xmlns:a16="http://schemas.microsoft.com/office/drawing/2014/main" id="{09502617-12AA-ABE7-5BB8-64C657038603}"/>
              </a:ext>
            </a:extLst>
          </p:cNvPr>
          <p:cNvCxnSpPr>
            <a:cxnSpLocks/>
          </p:cNvCxnSpPr>
          <p:nvPr/>
        </p:nvCxnSpPr>
        <p:spPr>
          <a:xfrm>
            <a:off x="7644423" y="352327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6" name="Google Shape;181;p40">
            <a:extLst>
              <a:ext uri="{FF2B5EF4-FFF2-40B4-BE49-F238E27FC236}">
                <a16:creationId xmlns:a16="http://schemas.microsoft.com/office/drawing/2014/main" id="{40280136-69C4-FF81-EDFE-311CD8126585}"/>
              </a:ext>
            </a:extLst>
          </p:cNvPr>
          <p:cNvSpPr txBox="1">
            <a:spLocks/>
          </p:cNvSpPr>
          <p:nvPr/>
        </p:nvSpPr>
        <p:spPr>
          <a:xfrm>
            <a:off x="6761860" y="3806628"/>
            <a:ext cx="2060114" cy="43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>
                <a:cs typeface="Calibri Light"/>
              </a:rPr>
              <a:t>CONCLUSÃO</a:t>
            </a:r>
          </a:p>
        </p:txBody>
      </p:sp>
      <p:sp>
        <p:nvSpPr>
          <p:cNvPr id="26" name="Google Shape;178;p40">
            <a:extLst>
              <a:ext uri="{FF2B5EF4-FFF2-40B4-BE49-F238E27FC236}">
                <a16:creationId xmlns:a16="http://schemas.microsoft.com/office/drawing/2014/main" id="{BB82FCEC-62E5-F6F9-AC1E-93B313FBD873}"/>
              </a:ext>
            </a:extLst>
          </p:cNvPr>
          <p:cNvSpPr txBox="1">
            <a:spLocks/>
          </p:cNvSpPr>
          <p:nvPr/>
        </p:nvSpPr>
        <p:spPr>
          <a:xfrm>
            <a:off x="4731036" y="278838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07</a:t>
            </a:r>
          </a:p>
        </p:txBody>
      </p:sp>
      <p:cxnSp>
        <p:nvCxnSpPr>
          <p:cNvPr id="38" name="Google Shape;189;p40">
            <a:extLst>
              <a:ext uri="{FF2B5EF4-FFF2-40B4-BE49-F238E27FC236}">
                <a16:creationId xmlns:a16="http://schemas.microsoft.com/office/drawing/2014/main" id="{C8958F13-F358-1169-9FDD-F32D9DB59DFE}"/>
              </a:ext>
            </a:extLst>
          </p:cNvPr>
          <p:cNvCxnSpPr>
            <a:cxnSpLocks/>
          </p:cNvCxnSpPr>
          <p:nvPr/>
        </p:nvCxnSpPr>
        <p:spPr>
          <a:xfrm>
            <a:off x="5573757" y="351472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9" name="Google Shape;181;p40">
            <a:extLst>
              <a:ext uri="{FF2B5EF4-FFF2-40B4-BE49-F238E27FC236}">
                <a16:creationId xmlns:a16="http://schemas.microsoft.com/office/drawing/2014/main" id="{6A2B76ED-2E42-8428-1487-EAF40B682616}"/>
              </a:ext>
            </a:extLst>
          </p:cNvPr>
          <p:cNvSpPr txBox="1">
            <a:spLocks/>
          </p:cNvSpPr>
          <p:nvPr/>
        </p:nvSpPr>
        <p:spPr>
          <a:xfrm>
            <a:off x="464110" y="3789413"/>
            <a:ext cx="2053229" cy="46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dirty="0">
                <a:cs typeface="Calibri Light"/>
              </a:rPr>
              <a:t>MODELOS ML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MATRIZ DE CORRELAÇÃO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0378072A-F27A-E8E7-9E8C-3E3EE626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04" y="1140160"/>
            <a:ext cx="4091391" cy="37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46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5"/>
          <p:cNvSpPr txBox="1">
            <a:spLocks noGrp="1"/>
          </p:cNvSpPr>
          <p:nvPr>
            <p:ph type="title"/>
          </p:nvPr>
        </p:nvSpPr>
        <p:spPr>
          <a:xfrm>
            <a:off x="736794" y="518984"/>
            <a:ext cx="4702200" cy="645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DISTRIBUIÇÃO DE DADOS</a:t>
            </a:r>
            <a:endParaRPr lang="pt-PT" dirty="0"/>
          </a:p>
        </p:txBody>
      </p:sp>
      <p:cxnSp>
        <p:nvCxnSpPr>
          <p:cNvPr id="1980" name="Google Shape;1980;p55"/>
          <p:cNvCxnSpPr/>
          <p:nvPr/>
        </p:nvCxnSpPr>
        <p:spPr>
          <a:xfrm>
            <a:off x="824494" y="48798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C69B55B7-2682-111C-9946-CB6D80583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206" y="1790904"/>
            <a:ext cx="3844887" cy="24128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16378B-C9E4-CA50-CA7D-E8819B6F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0" y="1790904"/>
            <a:ext cx="39338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455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447683" y="317277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ANÁLISE FINAL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535383" y="28627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430ACB8D-94C5-4E5C-9D47-88931B7A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930" y="887872"/>
            <a:ext cx="3913330" cy="39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9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07747" y="3350564"/>
            <a:ext cx="3867421" cy="805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CONCLUSÕES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51242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876530" y="534537"/>
            <a:ext cx="559671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Conclusão e Trabalhos Futuros</a:t>
            </a:r>
            <a:endParaRPr lang="pt-PT" dirty="0" err="1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801873" y="1593106"/>
            <a:ext cx="7185632" cy="2180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chemeClr val="bg1"/>
                </a:solidFill>
              </a:rPr>
              <a:t>Sucesso no </a:t>
            </a:r>
            <a:r>
              <a:rPr lang="en" sz="1200" dirty="0" err="1">
                <a:solidFill>
                  <a:schemeClr val="bg1"/>
                </a:solidFill>
              </a:rPr>
              <a:t>desenvolvimento</a:t>
            </a:r>
            <a:r>
              <a:rPr lang="en" sz="1200" dirty="0">
                <a:solidFill>
                  <a:schemeClr val="bg1"/>
                </a:solidFill>
              </a:rPr>
              <a:t> de </a:t>
            </a:r>
            <a:r>
              <a:rPr lang="en" sz="1200" dirty="0" err="1">
                <a:solidFill>
                  <a:schemeClr val="bg1"/>
                </a:solidFill>
              </a:rPr>
              <a:t>uma</a:t>
            </a:r>
            <a:r>
              <a:rPr lang="en" sz="1200" dirty="0">
                <a:solidFill>
                  <a:schemeClr val="bg1"/>
                </a:solidFill>
              </a:rPr>
              <a:t> </a:t>
            </a:r>
            <a:r>
              <a:rPr lang="en" sz="1200" dirty="0" err="1">
                <a:solidFill>
                  <a:schemeClr val="bg1"/>
                </a:solidFill>
              </a:rPr>
              <a:t>aplicação</a:t>
            </a:r>
            <a:r>
              <a:rPr lang="en" sz="1200" dirty="0">
                <a:solidFill>
                  <a:schemeClr val="bg1"/>
                </a:solidFill>
              </a:rPr>
              <a:t> </a:t>
            </a:r>
            <a:r>
              <a:rPr lang="en" sz="1200" b="1" dirty="0">
                <a:solidFill>
                  <a:schemeClr val="bg1"/>
                </a:solidFill>
              </a:rPr>
              <a:t>Android</a:t>
            </a:r>
            <a:r>
              <a:rPr lang="en" sz="1200" dirty="0">
                <a:solidFill>
                  <a:schemeClr val="bg1"/>
                </a:solidFill>
              </a:rPr>
              <a:t>.</a:t>
            </a:r>
            <a:endParaRPr lang="en-US" sz="1200" dirty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" sz="1200" dirty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" sz="1200" dirty="0">
              <a:solidFill>
                <a:schemeClr val="bg1"/>
              </a:solidFill>
            </a:endParaRPr>
          </a:p>
          <a:p>
            <a:r>
              <a:rPr lang="en" sz="1200" dirty="0">
                <a:solidFill>
                  <a:schemeClr val="bg1"/>
                </a:solidFill>
              </a:rPr>
              <a:t>Recolha de dados ter sido feita de duas formas diferentes (smartwatch e telemóvel).</a:t>
            </a:r>
          </a:p>
          <a:p>
            <a:pPr marL="139700" indent="0">
              <a:buNone/>
            </a:pPr>
            <a:endParaRPr lang="en" sz="1200" dirty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endParaRPr lang="en" sz="1200" dirty="0">
              <a:solidFill>
                <a:schemeClr val="bg1"/>
              </a:solidFill>
            </a:endParaRPr>
          </a:p>
          <a:p>
            <a:endParaRPr lang="en" sz="1200" dirty="0">
              <a:solidFill>
                <a:schemeClr val="bg1"/>
              </a:solidFill>
            </a:endParaRPr>
          </a:p>
          <a:p>
            <a:r>
              <a:rPr lang="en" sz="1200" dirty="0" err="1">
                <a:solidFill>
                  <a:schemeClr val="bg1"/>
                </a:solidFill>
              </a:rPr>
              <a:t>Melhorar</a:t>
            </a:r>
            <a:r>
              <a:rPr lang="en" sz="1200" dirty="0">
                <a:solidFill>
                  <a:schemeClr val="bg1"/>
                </a:solidFill>
              </a:rPr>
              <a:t> a forma de </a:t>
            </a:r>
            <a:r>
              <a:rPr lang="en" sz="1200" dirty="0" err="1">
                <a:solidFill>
                  <a:schemeClr val="bg1"/>
                </a:solidFill>
              </a:rPr>
              <a:t>monitorização</a:t>
            </a:r>
            <a:r>
              <a:rPr lang="en" sz="1200" dirty="0">
                <a:solidFill>
                  <a:schemeClr val="bg1"/>
                </a:solidFill>
              </a:rPr>
              <a:t> de </a:t>
            </a:r>
            <a:r>
              <a:rPr lang="en" sz="1200" dirty="0" err="1">
                <a:solidFill>
                  <a:schemeClr val="bg1"/>
                </a:solidFill>
              </a:rPr>
              <a:t>atividade</a:t>
            </a:r>
            <a:r>
              <a:rPr lang="en" sz="1200" dirty="0">
                <a:solidFill>
                  <a:schemeClr val="bg1"/>
                </a:solidFill>
              </a:rPr>
              <a:t> no </a:t>
            </a:r>
            <a:r>
              <a:rPr lang="en" sz="1200" dirty="0" err="1">
                <a:solidFill>
                  <a:schemeClr val="bg1"/>
                </a:solidFill>
              </a:rPr>
              <a:t>telemóvel</a:t>
            </a:r>
            <a:r>
              <a:rPr lang="en" sz="1200" dirty="0">
                <a:solidFill>
                  <a:schemeClr val="bg1"/>
                </a:solidFill>
              </a:rPr>
              <a:t>. </a:t>
            </a:r>
            <a:endParaRPr lang="en-US" sz="1200" dirty="0">
              <a:solidFill>
                <a:schemeClr val="bg1"/>
              </a:solidFill>
            </a:endParaRPr>
          </a:p>
          <a:p>
            <a:endParaRPr lang="en" sz="1200" dirty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" sz="1200" dirty="0">
              <a:solidFill>
                <a:schemeClr val="bg1"/>
              </a:solidFill>
            </a:endParaRPr>
          </a:p>
          <a:p>
            <a:r>
              <a:rPr lang="en" sz="1200" dirty="0" err="1">
                <a:solidFill>
                  <a:schemeClr val="bg1"/>
                </a:solidFill>
              </a:rPr>
              <a:t>Disponibilizar</a:t>
            </a:r>
            <a:r>
              <a:rPr lang="en" sz="1200" dirty="0">
                <a:solidFill>
                  <a:schemeClr val="bg1"/>
                </a:solidFill>
              </a:rPr>
              <a:t> app </a:t>
            </a:r>
            <a:r>
              <a:rPr lang="en" sz="1200" dirty="0" err="1">
                <a:solidFill>
                  <a:schemeClr val="bg1"/>
                </a:solidFill>
              </a:rPr>
              <a:t>desenvolvida</a:t>
            </a:r>
            <a:r>
              <a:rPr lang="en" sz="1200" dirty="0">
                <a:solidFill>
                  <a:schemeClr val="bg1"/>
                </a:solidFill>
              </a:rPr>
              <a:t> </a:t>
            </a:r>
            <a:r>
              <a:rPr lang="en" sz="1200" dirty="0" err="1">
                <a:solidFill>
                  <a:schemeClr val="bg1"/>
                </a:solidFill>
              </a:rPr>
              <a:t>na</a:t>
            </a:r>
            <a:r>
              <a:rPr lang="en" sz="1200" dirty="0">
                <a:solidFill>
                  <a:schemeClr val="bg1"/>
                </a:solidFill>
              </a:rPr>
              <a:t> </a:t>
            </a:r>
            <a:r>
              <a:rPr lang="en" sz="1200" b="1" dirty="0">
                <a:solidFill>
                  <a:schemeClr val="bg1"/>
                </a:solidFill>
              </a:rPr>
              <a:t>Play Store</a:t>
            </a:r>
            <a:r>
              <a:rPr lang="en" sz="1200" dirty="0">
                <a:solidFill>
                  <a:schemeClr val="bg1"/>
                </a:solidFill>
              </a:rPr>
              <a:t>.</a:t>
            </a:r>
            <a:endParaRPr lang="en-US" sz="1200" dirty="0">
              <a:solidFill>
                <a:schemeClr val="bg1"/>
              </a:solidFill>
            </a:endParaRPr>
          </a:p>
          <a:p>
            <a:endParaRPr lang="en" sz="1200" dirty="0">
              <a:solidFill>
                <a:schemeClr val="bg1"/>
              </a:solidFill>
            </a:endParaRPr>
          </a:p>
          <a:p>
            <a:pPr marL="139700" indent="0">
              <a:spcBef>
                <a:spcPts val="1000"/>
              </a:spcBef>
              <a:buNone/>
            </a:pPr>
            <a:br>
              <a:rPr lang="en" sz="1200" dirty="0"/>
            </a:br>
            <a:endParaRPr lang="en"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964230" y="50353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0759;p79">
            <a:extLst>
              <a:ext uri="{FF2B5EF4-FFF2-40B4-BE49-F238E27FC236}">
                <a16:creationId xmlns:a16="http://schemas.microsoft.com/office/drawing/2014/main" id="{223B0664-B8AA-C236-C7C1-55BC94D8D191}"/>
              </a:ext>
            </a:extLst>
          </p:cNvPr>
          <p:cNvSpPr/>
          <p:nvPr/>
        </p:nvSpPr>
        <p:spPr>
          <a:xfrm flipH="1">
            <a:off x="527876" y="2797427"/>
            <a:ext cx="348654" cy="340033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842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275793"/>
            <a:ext cx="4792200" cy="125510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Sensorização &amp; Ambientes</a:t>
            </a:r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6371383" y="4002757"/>
            <a:ext cx="2698658" cy="1115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Filipa Pereira PG46978​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Carolina Santejo PG47102​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Luís Pinto PG47428​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Raquel Costa PG47600</a:t>
            </a:r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335181" y="2689413"/>
            <a:ext cx="4473638" cy="1154825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Impacto da utilização do telemóvel na</a:t>
            </a:r>
            <a:br>
              <a:rPr lang="pt-PT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pt-PT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qualidade de sono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75EA3673-8164-53DA-DAF5-4E3A33A2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8" y="226479"/>
            <a:ext cx="1187067" cy="10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6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404973"/>
            <a:ext cx="3550687" cy="585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858361"/>
            <a:ext cx="4018904" cy="664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Contextualização</a:t>
            </a:r>
            <a:r>
              <a:rPr lang="en"/>
              <a:t> e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Objetivos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876530" y="534537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647716" y="1307829"/>
            <a:ext cx="5968674" cy="215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/>
              <a:t>Na atualidade, o telemóvel é um dispositivo </a:t>
            </a:r>
            <a:r>
              <a:rPr lang="en" sz="1200" b="1"/>
              <a:t>indispensável</a:t>
            </a:r>
            <a:r>
              <a:rPr lang="en" sz="1200"/>
              <a:t> para a grande maioria das pessoas.</a:t>
            </a:r>
          </a:p>
          <a:p>
            <a:pPr marL="139700" indent="0">
              <a:buNone/>
            </a:pPr>
            <a:endParaRPr lang="en" sz="1200"/>
          </a:p>
          <a:p>
            <a:pPr>
              <a:spcBef>
                <a:spcPts val="1000"/>
              </a:spcBef>
            </a:pPr>
            <a:r>
              <a:rPr lang="en" sz="1200"/>
              <a:t>Questões têm sido levantadas, relativamente ao impacto do uso de aparelhos eletrónicos na </a:t>
            </a:r>
            <a:r>
              <a:rPr lang="en" sz="1200" b="1"/>
              <a:t>qualidade</a:t>
            </a:r>
            <a:r>
              <a:rPr lang="en" sz="1200"/>
              <a:t> do </a:t>
            </a:r>
            <a:r>
              <a:rPr lang="en" sz="1200" b="1"/>
              <a:t>sono</a:t>
            </a:r>
            <a:r>
              <a:rPr lang="en" sz="1200"/>
              <a:t>.</a:t>
            </a:r>
            <a:br>
              <a:rPr lang="en" sz="1200"/>
            </a:br>
            <a:endParaRPr lang="en" sz="120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" sz="1200"/>
              <a:t>O uso de dispositivos  eletrónicos antes de dormir provoca a estimulação cerebral.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964230" y="50353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m 2">
            <a:extLst>
              <a:ext uri="{FF2B5EF4-FFF2-40B4-BE49-F238E27FC236}">
                <a16:creationId xmlns:a16="http://schemas.microsoft.com/office/drawing/2014/main" id="{A2A49174-3E21-68B9-2040-2523820F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364" y="3032648"/>
            <a:ext cx="2929110" cy="176356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518D0F0D-5DDE-AF1F-F411-BC532B93A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696" y="3375981"/>
            <a:ext cx="1765454" cy="1765454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9FCCE085-DE9C-94CD-82FD-46173347B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" y="2995846"/>
            <a:ext cx="1937592" cy="19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4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04072" y="527651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PRINCIPAIS OBJETIVOS</a:t>
            </a:r>
            <a:endParaRPr lang="pt-PT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128246" y="3072752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902307" y="231114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/>
              <a:t>COLEÇÃO DE DADOS</a:t>
            </a:r>
            <a:endParaRPr lang="en" sz="140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621507" y="2083917"/>
            <a:ext cx="1527300" cy="733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 dirty="0"/>
              <a:t>PREVISÃO COM MODELOS ML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04045" y="2266869"/>
            <a:ext cx="1527300" cy="630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/>
              <a:t>FUSÃO SENSORIAL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438969" y="1924451"/>
            <a:ext cx="1658125" cy="940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/>
              <a:t>ESTUDO</a:t>
            </a:r>
            <a:r>
              <a:rPr lang="pt-PT" sz="1400"/>
              <a:t> DO IMPACTO NA QUALIDADE DE SONO</a:t>
            </a:r>
            <a:endParaRPr lang="pt-PT" sz="140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557196" y="2964002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417621" y="2964002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278046" y="2964002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138471" y="2964002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05543" y="49664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0562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48899" y="3356020"/>
            <a:ext cx="4239616" cy="7992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ARQUITETURA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1604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594223" y="231573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681923" y="20057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Imagem 13">
            <a:extLst>
              <a:ext uri="{FF2B5EF4-FFF2-40B4-BE49-F238E27FC236}">
                <a16:creationId xmlns:a16="http://schemas.microsoft.com/office/drawing/2014/main" id="{79880C70-5239-DBBF-F6ED-AD0375DE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16" y="704695"/>
            <a:ext cx="4337383" cy="42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1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90212" y="3150208"/>
            <a:ext cx="3550687" cy="1218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RECOLHA DE DADOS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0564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1614" y="410597"/>
            <a:ext cx="474635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MONITORIZAÇÃO DO SONO</a:t>
            </a:r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774446" y="2639492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AMBIENTE</a:t>
            </a:r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774448" y="3145705"/>
            <a:ext cx="1933247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Recolha durante a noite quando a pessoa está a dormir </a:t>
            </a:r>
            <a:endParaRPr lang="pt-PT" sz="1200"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3478815" y="2611950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SENSORES</a:t>
            </a:r>
            <a:endParaRPr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3388394" y="3116179"/>
            <a:ext cx="1855872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/>
              <a:t>Uso de </a:t>
            </a:r>
            <a:r>
              <a:rPr lang="pt-PT" sz="1200" dirty="0" err="1"/>
              <a:t>smartwatches</a:t>
            </a:r>
            <a:r>
              <a:rPr lang="pt-PT" sz="1200" dirty="0"/>
              <a:t> e pulseiras de </a:t>
            </a:r>
            <a:r>
              <a:rPr lang="pt-PT" sz="1200" i="1" dirty="0"/>
              <a:t>fitness.</a:t>
            </a:r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5921534" y="2584408"/>
            <a:ext cx="226375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COLECIONADOR</a:t>
            </a:r>
            <a:endParaRPr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6099304" y="3110017"/>
            <a:ext cx="1981613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/>
              <a:t>Sincronização com o </a:t>
            </a:r>
            <a:r>
              <a:rPr lang="pt-PT" sz="1200" i="1" dirty="0"/>
              <a:t>Google </a:t>
            </a:r>
            <a:r>
              <a:rPr lang="pt-PT" sz="1200" i="1" dirty="0" err="1"/>
              <a:t>Fit</a:t>
            </a:r>
            <a:r>
              <a:rPr lang="pt-PT" sz="1200" i="1" dirty="0"/>
              <a:t>. </a:t>
            </a:r>
            <a:r>
              <a:rPr lang="pt-PT" sz="1200" dirty="0"/>
              <a:t>Uso da </a:t>
            </a:r>
            <a:r>
              <a:rPr lang="pt-PT" sz="1200" i="1" dirty="0"/>
              <a:t>API.</a:t>
            </a:r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7" name="Google Shape;13522;p84">
            <a:extLst>
              <a:ext uri="{FF2B5EF4-FFF2-40B4-BE49-F238E27FC236}">
                <a16:creationId xmlns:a16="http://schemas.microsoft.com/office/drawing/2014/main" id="{BA47534A-6FE4-E24B-B2CD-7CC7C8E02181}"/>
              </a:ext>
            </a:extLst>
          </p:cNvPr>
          <p:cNvGrpSpPr/>
          <p:nvPr/>
        </p:nvGrpSpPr>
        <p:grpSpPr>
          <a:xfrm>
            <a:off x="1689668" y="2044792"/>
            <a:ext cx="33184" cy="91104"/>
            <a:chOff x="7625005" y="3070738"/>
            <a:chExt cx="33184" cy="91104"/>
          </a:xfrm>
        </p:grpSpPr>
        <p:sp>
          <p:nvSpPr>
            <p:cNvPr id="46" name="Google Shape;13524;p84">
              <a:extLst>
                <a:ext uri="{FF2B5EF4-FFF2-40B4-BE49-F238E27FC236}">
                  <a16:creationId xmlns:a16="http://schemas.microsoft.com/office/drawing/2014/main" id="{287FF8FA-A61E-83A2-1021-0CE2D492111E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525;p84">
              <a:extLst>
                <a:ext uri="{FF2B5EF4-FFF2-40B4-BE49-F238E27FC236}">
                  <a16:creationId xmlns:a16="http://schemas.microsoft.com/office/drawing/2014/main" id="{AABC2BCF-5941-9F00-661E-23ABBC82CADD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3522;p84">
            <a:extLst>
              <a:ext uri="{FF2B5EF4-FFF2-40B4-BE49-F238E27FC236}">
                <a16:creationId xmlns:a16="http://schemas.microsoft.com/office/drawing/2014/main" id="{8ADC814E-730E-D44B-6BA8-B340CF36ECFA}"/>
              </a:ext>
            </a:extLst>
          </p:cNvPr>
          <p:cNvGrpSpPr/>
          <p:nvPr/>
        </p:nvGrpSpPr>
        <p:grpSpPr>
          <a:xfrm>
            <a:off x="1410948" y="1861326"/>
            <a:ext cx="185184" cy="367296"/>
            <a:chOff x="7531277" y="2886354"/>
            <a:chExt cx="185184" cy="367296"/>
          </a:xfrm>
        </p:grpSpPr>
        <p:sp>
          <p:nvSpPr>
            <p:cNvPr id="50" name="Google Shape;13523;p84">
              <a:extLst>
                <a:ext uri="{FF2B5EF4-FFF2-40B4-BE49-F238E27FC236}">
                  <a16:creationId xmlns:a16="http://schemas.microsoft.com/office/drawing/2014/main" id="{1A940E0F-E339-06EF-D0B3-548249C7AA22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524;p84">
              <a:extLst>
                <a:ext uri="{FF2B5EF4-FFF2-40B4-BE49-F238E27FC236}">
                  <a16:creationId xmlns:a16="http://schemas.microsoft.com/office/drawing/2014/main" id="{50BAD353-B94A-A7AD-2D25-E3D4A7B1B0FD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525;p84">
              <a:extLst>
                <a:ext uri="{FF2B5EF4-FFF2-40B4-BE49-F238E27FC236}">
                  <a16:creationId xmlns:a16="http://schemas.microsoft.com/office/drawing/2014/main" id="{93D58D1A-60D5-94F7-2FC0-15E43FBA7D1B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m 9">
            <a:extLst>
              <a:ext uri="{FF2B5EF4-FFF2-40B4-BE49-F238E27FC236}">
                <a16:creationId xmlns:a16="http://schemas.microsoft.com/office/drawing/2014/main" id="{DF300FF7-C978-E0A3-3E14-F1CD9410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394" y="1064794"/>
            <a:ext cx="1855872" cy="1855872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A70AD8E9-D490-189A-81C3-62CC1F570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" b="34848"/>
          <a:stretch/>
        </p:blipFill>
        <p:spPr>
          <a:xfrm>
            <a:off x="6253412" y="1823385"/>
            <a:ext cx="1517493" cy="744651"/>
          </a:xfrm>
          <a:prstGeom prst="rect">
            <a:avLst/>
          </a:prstGeom>
        </p:spPr>
      </p:pic>
      <p:pic>
        <p:nvPicPr>
          <p:cNvPr id="3" name="Imagem 2" descr="Uma imagem com Lego, brinquedo, gráficos de vetor&#10;&#10;Descrição gerada automaticamente">
            <a:extLst>
              <a:ext uri="{FF2B5EF4-FFF2-40B4-BE49-F238E27FC236}">
                <a16:creationId xmlns:a16="http://schemas.microsoft.com/office/drawing/2014/main" id="{332D7F3E-99AC-83C1-4413-66F256444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17" y="1510616"/>
            <a:ext cx="1294696" cy="12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469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458</Words>
  <Application>Microsoft Office PowerPoint</Application>
  <PresentationFormat>Apresentação no Ecrã (16:9)</PresentationFormat>
  <Paragraphs>123</Paragraphs>
  <Slides>25</Slides>
  <Notes>25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1" baseType="lpstr">
      <vt:lpstr>Montserrat ExtraLight</vt:lpstr>
      <vt:lpstr>Cambria Math</vt:lpstr>
      <vt:lpstr>Montserrat ExtraBold</vt:lpstr>
      <vt:lpstr>Arial</vt:lpstr>
      <vt:lpstr>Montserrat</vt:lpstr>
      <vt:lpstr>Futuristic Background by Slidesgo</vt:lpstr>
      <vt:lpstr>Sensorização &amp; Ambientes</vt:lpstr>
      <vt:lpstr>INTRODUÇÃO</vt:lpstr>
      <vt:lpstr>INTRODUÇÃO</vt:lpstr>
      <vt:lpstr>CONTEXTUALIZAÇÃO</vt:lpstr>
      <vt:lpstr>PRINCIPAIS OBJETIVOS</vt:lpstr>
      <vt:lpstr>ARQUITETURA</vt:lpstr>
      <vt:lpstr>ARQUITETURA</vt:lpstr>
      <vt:lpstr>RECOLHA DE DADOS</vt:lpstr>
      <vt:lpstr>MONITORIZAÇÃO DO SONO</vt:lpstr>
      <vt:lpstr>MONITORIZAÇÃO DA ATIVIDADE NO TELEMÓVEL</vt:lpstr>
      <vt:lpstr>TRATAMENTO DOS DADOS</vt:lpstr>
      <vt:lpstr>PROCESSAMENTO DOS DADOS</vt:lpstr>
      <vt:lpstr>PRINCIPAIS ATRIBUTOS DO DATASET</vt:lpstr>
      <vt:lpstr>MODELOS ML</vt:lpstr>
      <vt:lpstr>MODELOS DE MACHINE LEARNING</vt:lpstr>
      <vt:lpstr>APLICAÇÃO ANDROID</vt:lpstr>
      <vt:lpstr>Apresentação do PowerPoint</vt:lpstr>
      <vt:lpstr>VISUALIZAÇÃO DOS DADOS</vt:lpstr>
      <vt:lpstr>ANÁLISE DE RESULTADOS</vt:lpstr>
      <vt:lpstr>MATRIZ DE CORRELAÇÃO</vt:lpstr>
      <vt:lpstr>DISTRIBUIÇÃO DE DADOS</vt:lpstr>
      <vt:lpstr>ANÁLISE FINAL</vt:lpstr>
      <vt:lpstr>CONCLUSÕES</vt:lpstr>
      <vt:lpstr>Conclusão e Trabalhos Futuros</vt:lpstr>
      <vt:lpstr>Sensorização &amp; Ambientes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Sensorização &amp; Ambientes</dc:title>
  <cp:lastModifiedBy>Raquel Sofia Miranda da Costa</cp:lastModifiedBy>
  <cp:revision>323</cp:revision>
  <dcterms:modified xsi:type="dcterms:W3CDTF">2022-05-23T16:13:46Z</dcterms:modified>
</cp:coreProperties>
</file>